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6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14F4E-64F1-469A-95F9-8012F21D3BF7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BE5AB-7A89-4ACD-967D-89010F5D4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4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8E84CB-1840-4A8F-93F4-DBAD1EB9CB8B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170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645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979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922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469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166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908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607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815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687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130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33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365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152400" y="932712"/>
            <a:ext cx="87614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5 Gallon 5 Peak HP </a:t>
            </a:r>
            <a:r>
              <a:rPr lang="en-US" sz="2400" b="1" dirty="0" smtClean="0"/>
              <a:t>Wall Mount Wet/Dry </a:t>
            </a:r>
            <a:r>
              <a:rPr lang="en-US" sz="2400" b="1" dirty="0"/>
              <a:t>Vac</a:t>
            </a:r>
            <a:endParaRPr lang="en-US" dirty="0"/>
          </a:p>
        </p:txBody>
      </p:sp>
      <p:sp>
        <p:nvSpPr>
          <p:cNvPr id="18438" name="Text Box 10"/>
          <p:cNvSpPr txBox="1">
            <a:spLocks noChangeArrowheads="1"/>
          </p:cNvSpPr>
          <p:nvPr/>
        </p:nvSpPr>
        <p:spPr bwMode="auto">
          <a:xfrm>
            <a:off x="6305550" y="1188899"/>
            <a:ext cx="2917825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200" b="1" dirty="0">
                <a:cs typeface="Arial" charset="0"/>
              </a:rPr>
              <a:t>Features</a:t>
            </a:r>
            <a:r>
              <a:rPr lang="en-US" altLang="zh-CN" sz="1200" dirty="0">
                <a:cs typeface="Arial" charset="0"/>
              </a:rPr>
              <a:t>                                                     </a:t>
            </a:r>
            <a:endParaRPr lang="en-US" altLang="zh-CN" sz="1200" dirty="0"/>
          </a:p>
          <a:p>
            <a:pPr>
              <a:buFontTx/>
              <a:buChar char="•"/>
            </a:pPr>
            <a:r>
              <a:rPr lang="en-US" altLang="zh-CN" sz="1200" b="1" dirty="0"/>
              <a:t>  5 Gal. Polypropylene Tank</a:t>
            </a:r>
          </a:p>
          <a:p>
            <a:pPr>
              <a:buFontTx/>
              <a:buChar char="•"/>
            </a:pPr>
            <a:r>
              <a:rPr lang="en-US" altLang="zh-CN" sz="1200" b="1" dirty="0"/>
              <a:t>  Powerful 5 Peak HP Motor</a:t>
            </a:r>
          </a:p>
          <a:p>
            <a:pPr>
              <a:buFontTx/>
              <a:buChar char="•"/>
            </a:pPr>
            <a:r>
              <a:rPr lang="en-US" altLang="zh-CN" sz="1200" dirty="0"/>
              <a:t>  Industrial 2 Stage Motor</a:t>
            </a:r>
          </a:p>
          <a:p>
            <a:pPr>
              <a:buFontTx/>
              <a:buChar char="•"/>
            </a:pPr>
            <a:r>
              <a:rPr lang="en-US" altLang="zh-CN" sz="1200" dirty="0"/>
              <a:t>  Remote Control On/Off Switch</a:t>
            </a:r>
          </a:p>
          <a:p>
            <a:pPr>
              <a:buFontTx/>
              <a:buChar char="•"/>
            </a:pPr>
            <a:r>
              <a:rPr lang="en-US" altLang="zh-CN" sz="1200" dirty="0"/>
              <a:t>  Easy Install Wall Mount</a:t>
            </a:r>
          </a:p>
          <a:p>
            <a:pPr>
              <a:buFontTx/>
              <a:buChar char="•"/>
            </a:pPr>
            <a:r>
              <a:rPr lang="en-US" altLang="zh-CN" sz="1200" dirty="0"/>
              <a:t>  21’ of Hose </a:t>
            </a:r>
          </a:p>
          <a:p>
            <a:pPr>
              <a:buFontTx/>
              <a:buChar char="•"/>
            </a:pPr>
            <a:r>
              <a:rPr lang="en-US" altLang="zh-CN" sz="1200" dirty="0"/>
              <a:t>  20’ Cord with Cord Storage</a:t>
            </a:r>
          </a:p>
          <a:p>
            <a:pPr>
              <a:buFontTx/>
              <a:buChar char="•"/>
            </a:pPr>
            <a:r>
              <a:rPr lang="en-US" altLang="zh-CN" sz="1200" dirty="0"/>
              <a:t>  On Board Accessory Storage</a:t>
            </a:r>
          </a:p>
          <a:p>
            <a:pPr>
              <a:buFontTx/>
              <a:buChar char="•"/>
            </a:pPr>
            <a:r>
              <a:rPr lang="en-US" altLang="zh-CN" sz="1200" dirty="0"/>
              <a:t>  Easily Converts to Blower</a:t>
            </a:r>
          </a:p>
          <a:p>
            <a:pPr>
              <a:buFontTx/>
              <a:buChar char="•"/>
            </a:pPr>
            <a:r>
              <a:rPr lang="en-US" altLang="zh-CN" sz="1200" dirty="0"/>
              <a:t>  Large On/Off Dust Sealed Switch</a:t>
            </a:r>
          </a:p>
          <a:p>
            <a:pPr>
              <a:buFontTx/>
              <a:buChar char="•"/>
            </a:pPr>
            <a:r>
              <a:rPr lang="en-US" altLang="zh-CN" sz="1200" dirty="0"/>
              <a:t>  Large Carry Handle</a:t>
            </a:r>
          </a:p>
          <a:p>
            <a:pPr>
              <a:buFontTx/>
              <a:buChar char="•"/>
            </a:pPr>
            <a:r>
              <a:rPr lang="en-US" altLang="zh-CN" sz="1200" dirty="0"/>
              <a:t>  2 Year Warranty</a:t>
            </a:r>
          </a:p>
          <a:p>
            <a:endParaRPr lang="en-US" altLang="zh-CN" sz="1200" b="1" dirty="0"/>
          </a:p>
          <a:p>
            <a:r>
              <a:rPr lang="en-US" altLang="zh-CN" sz="1200" b="1" dirty="0"/>
              <a:t>Accessories</a:t>
            </a:r>
          </a:p>
          <a:p>
            <a:pPr>
              <a:buFontTx/>
              <a:buChar char="•"/>
            </a:pPr>
            <a:r>
              <a:rPr lang="en-US" altLang="zh-CN" sz="1200" dirty="0"/>
              <a:t>  10’ x 1-7/8” Hose</a:t>
            </a:r>
          </a:p>
          <a:p>
            <a:pPr>
              <a:buFontTx/>
              <a:buChar char="•"/>
            </a:pPr>
            <a:r>
              <a:rPr lang="en-US" altLang="zh-CN" sz="1200" dirty="0"/>
              <a:t>  11’ x 1-7/8” Flex Hose</a:t>
            </a:r>
          </a:p>
          <a:p>
            <a:pPr>
              <a:buFontTx/>
              <a:buChar char="•"/>
            </a:pPr>
            <a:r>
              <a:rPr lang="en-US" altLang="zh-CN" sz="1200" dirty="0"/>
              <a:t>  Remote Control Handle</a:t>
            </a:r>
          </a:p>
          <a:p>
            <a:pPr>
              <a:buFontTx/>
              <a:buChar char="•"/>
            </a:pPr>
            <a:r>
              <a:rPr lang="en-US" altLang="zh-CN" sz="1200" dirty="0"/>
              <a:t>  Car Nozzle</a:t>
            </a:r>
          </a:p>
          <a:p>
            <a:pPr>
              <a:buFontTx/>
              <a:buChar char="•"/>
            </a:pPr>
            <a:r>
              <a:rPr lang="en-US" altLang="zh-CN" sz="1200" dirty="0"/>
              <a:t>  Crevice Tool</a:t>
            </a:r>
          </a:p>
          <a:p>
            <a:pPr>
              <a:buFontTx/>
              <a:buChar char="•"/>
            </a:pPr>
            <a:r>
              <a:rPr lang="en-US" altLang="zh-CN" sz="1200" dirty="0"/>
              <a:t>  Floor Nozzle</a:t>
            </a:r>
          </a:p>
          <a:p>
            <a:pPr>
              <a:buFontTx/>
              <a:buChar char="•"/>
            </a:pPr>
            <a:r>
              <a:rPr lang="en-US" altLang="zh-CN" sz="1200" dirty="0"/>
              <a:t>  (2) Extension Wands</a:t>
            </a:r>
          </a:p>
          <a:p>
            <a:pPr>
              <a:buFontTx/>
              <a:buChar char="•"/>
            </a:pPr>
            <a:r>
              <a:rPr lang="en-US" altLang="zh-CN" sz="1200" dirty="0"/>
              <a:t>  Cartridge Filter &amp; Foam Wet Filter</a:t>
            </a:r>
          </a:p>
          <a:p>
            <a:pPr>
              <a:buFontTx/>
              <a:buChar char="•"/>
            </a:pPr>
            <a:r>
              <a:rPr lang="en-US" altLang="zh-CN" sz="1200" dirty="0"/>
              <a:t>  Noise Diffuser</a:t>
            </a:r>
          </a:p>
          <a:p>
            <a:pPr>
              <a:buFontTx/>
              <a:buChar char="•"/>
            </a:pPr>
            <a:r>
              <a:rPr lang="en-US" altLang="zh-CN" sz="1200" dirty="0"/>
              <a:t>  Caddy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567581"/>
              </p:ext>
            </p:extLst>
          </p:nvPr>
        </p:nvGraphicFramePr>
        <p:xfrm>
          <a:off x="0" y="6324600"/>
          <a:ext cx="9136063" cy="548958"/>
        </p:xfrm>
        <a:graphic>
          <a:graphicData uri="http://schemas.openxmlformats.org/drawingml/2006/table">
            <a:tbl>
              <a:tblPr/>
              <a:tblGrid>
                <a:gridCol w="989013"/>
                <a:gridCol w="1446212"/>
                <a:gridCol w="779030"/>
                <a:gridCol w="1356158"/>
                <a:gridCol w="1141412"/>
                <a:gridCol w="1141413"/>
                <a:gridCol w="1141412"/>
                <a:gridCol w="1141413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Model 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Box (in.)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Qty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Weight (lbs.)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40’H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UPC 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VWM510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宋体" pitchFamily="2" charset="-122"/>
                        </a:rPr>
                        <a:t>18.5 x 15.4 x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宋体" pitchFamily="2" charset="-122"/>
                        </a:rPr>
                        <a:t>20.8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25.31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747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899794001535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255583"/>
              </p:ext>
            </p:extLst>
          </p:nvPr>
        </p:nvGraphicFramePr>
        <p:xfrm>
          <a:off x="117845" y="5365482"/>
          <a:ext cx="2560320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0160"/>
                <a:gridCol w="128016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Air Watts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155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CFM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75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Water Lift (in)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68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305550" y="5888568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600" b="1" dirty="0">
                <a:cs typeface="宋体" charset="-122"/>
              </a:rPr>
              <a:t>Suggested Retail: </a:t>
            </a:r>
            <a:r>
              <a:rPr kumimoji="1" lang="en-US" altLang="zh-CN" sz="1600" b="1" dirty="0" smtClean="0">
                <a:cs typeface="宋体" charset="-122"/>
              </a:rPr>
              <a:t>$119.00</a:t>
            </a:r>
            <a:endParaRPr kumimoji="1" lang="en-US" altLang="zh-CN" sz="1600" b="1" dirty="0">
              <a:cs typeface="宋体" charset="-122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52400" y="2717322"/>
            <a:ext cx="2373848" cy="1631966"/>
            <a:chOff x="3184921" y="2419828"/>
            <a:chExt cx="3139679" cy="215845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430" b="47175"/>
            <a:stretch/>
          </p:blipFill>
          <p:spPr>
            <a:xfrm>
              <a:off x="3184921" y="2419828"/>
              <a:ext cx="3139679" cy="2158458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3" t="22222" r="4446" b="23333"/>
            <a:stretch/>
          </p:blipFill>
          <p:spPr>
            <a:xfrm>
              <a:off x="3380398" y="3288884"/>
              <a:ext cx="645367" cy="381000"/>
            </a:xfrm>
            <a:prstGeom prst="rect">
              <a:avLst/>
            </a:prstGeom>
          </p:spPr>
        </p:pic>
      </p:grpSp>
      <p:pic>
        <p:nvPicPr>
          <p:cNvPr id="16" name="Picture 5" descr="VACMASTER LOGO blue R.pd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34417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Connector 16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22555"/>
            <a:ext cx="2083878" cy="6845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248" y="1163544"/>
            <a:ext cx="3970297" cy="489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56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173</Words>
  <Application>Microsoft Office PowerPoint</Application>
  <PresentationFormat>On-screen Show (4:3)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ＭＳ Ｐゴシック</vt:lpstr>
      <vt:lpstr>宋体</vt:lpstr>
      <vt:lpstr>Arial</vt:lpstr>
      <vt:lpstr>Calibri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Qualls</dc:creator>
  <cp:lastModifiedBy>Kelly Olson</cp:lastModifiedBy>
  <cp:revision>6</cp:revision>
  <dcterms:created xsi:type="dcterms:W3CDTF">2017-08-03T18:24:28Z</dcterms:created>
  <dcterms:modified xsi:type="dcterms:W3CDTF">2019-02-12T15:26:16Z</dcterms:modified>
</cp:coreProperties>
</file>