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6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81926-94F7-41C7-8109-1C57A75286A7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902CA-39B1-425E-A55F-CB2C851F7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21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8E84CB-1840-4A8F-93F4-DBAD1EB9CB8B}" type="slidenum">
              <a:rPr lang="fr-FR" smtClean="0"/>
              <a:pPr/>
              <a:t>1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583410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D369-66FD-4ABC-95B5-9E33A945B575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87DDE-136B-41EF-AAF5-D68799B2C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21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D369-66FD-4ABC-95B5-9E33A945B575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87DDE-136B-41EF-AAF5-D68799B2C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8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D369-66FD-4ABC-95B5-9E33A945B575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87DDE-136B-41EF-AAF5-D68799B2C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141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D369-66FD-4ABC-95B5-9E33A945B575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87DDE-136B-41EF-AAF5-D68799B2C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15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D369-66FD-4ABC-95B5-9E33A945B575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87DDE-136B-41EF-AAF5-D68799B2C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6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D369-66FD-4ABC-95B5-9E33A945B575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87DDE-136B-41EF-AAF5-D68799B2C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83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D369-66FD-4ABC-95B5-9E33A945B575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87DDE-136B-41EF-AAF5-D68799B2C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232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D369-66FD-4ABC-95B5-9E33A945B575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87DDE-136B-41EF-AAF5-D68799B2C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04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D369-66FD-4ABC-95B5-9E33A945B575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87DDE-136B-41EF-AAF5-D68799B2C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10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D369-66FD-4ABC-95B5-9E33A945B575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87DDE-136B-41EF-AAF5-D68799B2C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638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D369-66FD-4ABC-95B5-9E33A945B575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87DDE-136B-41EF-AAF5-D68799B2C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8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0D369-66FD-4ABC-95B5-9E33A945B575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87DDE-136B-41EF-AAF5-D68799B2C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418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152400" y="932712"/>
            <a:ext cx="8761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 smtClean="0"/>
              <a:t>8 Gallon 4 Peak HP Wet/Dry Vac</a:t>
            </a:r>
            <a:endParaRPr lang="en-US" dirty="0"/>
          </a:p>
        </p:txBody>
      </p:sp>
      <p:sp>
        <p:nvSpPr>
          <p:cNvPr id="18438" name="Text Box 10"/>
          <p:cNvSpPr txBox="1">
            <a:spLocks noChangeArrowheads="1"/>
          </p:cNvSpPr>
          <p:nvPr/>
        </p:nvSpPr>
        <p:spPr bwMode="auto">
          <a:xfrm>
            <a:off x="6300564" y="1323019"/>
            <a:ext cx="2917825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1400" b="1" dirty="0" smtClean="0">
                <a:cs typeface="Arial" charset="0"/>
              </a:rPr>
              <a:t>Features</a:t>
            </a:r>
            <a:r>
              <a:rPr lang="en-US" altLang="zh-CN" sz="1400" dirty="0" smtClean="0">
                <a:cs typeface="Arial" charset="0"/>
              </a:rPr>
              <a:t>                                                     </a:t>
            </a:r>
            <a:endParaRPr lang="en-US" altLang="zh-CN" sz="1400" dirty="0"/>
          </a:p>
          <a:p>
            <a:pPr algn="l">
              <a:buFontTx/>
              <a:buChar char="•"/>
            </a:pPr>
            <a:r>
              <a:rPr lang="en-US" altLang="zh-CN" sz="1400" b="1" dirty="0" smtClean="0"/>
              <a:t>  8 Gal. Polypropylene Tank</a:t>
            </a:r>
          </a:p>
          <a:p>
            <a:pPr algn="l">
              <a:buFontTx/>
              <a:buChar char="•"/>
            </a:pPr>
            <a:r>
              <a:rPr lang="en-US" altLang="zh-CN" sz="1400" b="1" dirty="0" smtClean="0"/>
              <a:t>  4 </a:t>
            </a:r>
            <a:r>
              <a:rPr lang="en-US" altLang="zh-CN" sz="1400" b="1" dirty="0"/>
              <a:t>Peak HP</a:t>
            </a:r>
          </a:p>
          <a:p>
            <a:pPr algn="l">
              <a:buFontTx/>
              <a:buChar char="•"/>
            </a:pPr>
            <a:r>
              <a:rPr lang="en-US" altLang="zh-CN" sz="1400" dirty="0" smtClean="0"/>
              <a:t>  Integrated Hose Storage</a:t>
            </a:r>
            <a:endParaRPr lang="en-US" altLang="zh-CN" sz="1400" dirty="0"/>
          </a:p>
          <a:p>
            <a:pPr algn="l">
              <a:buFontTx/>
              <a:buChar char="•"/>
            </a:pPr>
            <a:r>
              <a:rPr lang="en-US" altLang="zh-CN" sz="1400" dirty="0"/>
              <a:t>  </a:t>
            </a:r>
            <a:r>
              <a:rPr lang="en-US" altLang="zh-CN" sz="1400" dirty="0" smtClean="0"/>
              <a:t>10’ Cord with Cord Storage</a:t>
            </a:r>
          </a:p>
          <a:p>
            <a:pPr algn="l">
              <a:buFontTx/>
              <a:buChar char="•"/>
            </a:pPr>
            <a:r>
              <a:rPr lang="en-US" altLang="zh-CN" sz="1400" dirty="0"/>
              <a:t> </a:t>
            </a:r>
            <a:r>
              <a:rPr lang="en-US" altLang="zh-CN" sz="1400" dirty="0" smtClean="0"/>
              <a:t> Easily Converts to Blower</a:t>
            </a:r>
          </a:p>
          <a:p>
            <a:pPr algn="l">
              <a:buFontTx/>
              <a:buChar char="•"/>
            </a:pPr>
            <a:r>
              <a:rPr lang="en-US" altLang="zh-CN" sz="1400" dirty="0"/>
              <a:t> </a:t>
            </a:r>
            <a:r>
              <a:rPr lang="en-US" altLang="zh-CN" sz="1400" dirty="0" smtClean="0"/>
              <a:t> Extra Large Drain Port</a:t>
            </a:r>
            <a:endParaRPr lang="en-US" altLang="zh-CN" sz="1400" dirty="0"/>
          </a:p>
          <a:p>
            <a:pPr algn="l">
              <a:buFontTx/>
              <a:buChar char="•"/>
            </a:pPr>
            <a:r>
              <a:rPr lang="en-US" altLang="zh-CN" sz="1400" dirty="0" smtClean="0"/>
              <a:t>  Storage </a:t>
            </a:r>
            <a:r>
              <a:rPr lang="en-US" altLang="zh-CN" sz="1400" dirty="0"/>
              <a:t>on </a:t>
            </a:r>
            <a:r>
              <a:rPr lang="en-US" altLang="zh-CN" sz="1400" dirty="0" smtClean="0"/>
              <a:t>Casters &amp; Power </a:t>
            </a:r>
            <a:r>
              <a:rPr lang="en-US" altLang="zh-CN" sz="1400" dirty="0"/>
              <a:t>Head</a:t>
            </a:r>
          </a:p>
          <a:p>
            <a:pPr algn="l">
              <a:buFontTx/>
              <a:buChar char="•"/>
            </a:pPr>
            <a:r>
              <a:rPr lang="en-US" altLang="zh-CN" sz="1400" dirty="0"/>
              <a:t>  Large On/Off Dust Sealed Switch</a:t>
            </a:r>
          </a:p>
          <a:p>
            <a:pPr algn="l">
              <a:buFontTx/>
              <a:buChar char="•"/>
            </a:pPr>
            <a:r>
              <a:rPr lang="en-US" altLang="zh-CN" sz="1400" dirty="0"/>
              <a:t>  Balanced Top Handle Design</a:t>
            </a:r>
          </a:p>
          <a:p>
            <a:pPr algn="l">
              <a:buFontTx/>
              <a:buChar char="•"/>
            </a:pPr>
            <a:r>
              <a:rPr lang="en-US" altLang="zh-CN" sz="1400" dirty="0"/>
              <a:t>  </a:t>
            </a:r>
            <a:r>
              <a:rPr lang="en-US" altLang="zh-CN" sz="1400" dirty="0" smtClean="0"/>
              <a:t>2 Year Warranty</a:t>
            </a:r>
          </a:p>
          <a:p>
            <a:pPr algn="l">
              <a:buFontTx/>
              <a:buChar char="•"/>
            </a:pPr>
            <a:endParaRPr lang="en-US" altLang="zh-CN" sz="1400" b="1" dirty="0"/>
          </a:p>
          <a:p>
            <a:pPr algn="l"/>
            <a:r>
              <a:rPr lang="en-US" altLang="zh-CN" sz="1400" b="1" dirty="0"/>
              <a:t>Accessories</a:t>
            </a:r>
          </a:p>
          <a:p>
            <a:pPr algn="l">
              <a:buFontTx/>
              <a:buChar char="•"/>
            </a:pPr>
            <a:r>
              <a:rPr lang="en-US" altLang="zh-CN" sz="1400" dirty="0"/>
              <a:t>  </a:t>
            </a:r>
            <a:r>
              <a:rPr lang="en-US" altLang="zh-CN" sz="1400" dirty="0" smtClean="0"/>
              <a:t>7’ x 1-7/8” Hose</a:t>
            </a:r>
          </a:p>
          <a:p>
            <a:pPr algn="l">
              <a:buFontTx/>
              <a:buChar char="•"/>
            </a:pPr>
            <a:r>
              <a:rPr lang="en-US" altLang="zh-CN" sz="1400" dirty="0" smtClean="0"/>
              <a:t>  Utility Nozzle</a:t>
            </a:r>
            <a:endParaRPr lang="en-US" altLang="zh-CN" sz="1400" dirty="0"/>
          </a:p>
          <a:p>
            <a:pPr algn="l">
              <a:buFontTx/>
              <a:buChar char="•"/>
            </a:pPr>
            <a:r>
              <a:rPr lang="en-US" altLang="zh-CN" sz="1400" dirty="0"/>
              <a:t>  </a:t>
            </a:r>
            <a:r>
              <a:rPr lang="en-US" altLang="zh-CN" sz="1400" dirty="0" smtClean="0"/>
              <a:t>Floor Nozzle</a:t>
            </a:r>
            <a:endParaRPr lang="en-US" altLang="zh-CN" sz="1400" dirty="0"/>
          </a:p>
          <a:p>
            <a:pPr algn="l">
              <a:buFontTx/>
              <a:buChar char="•"/>
            </a:pPr>
            <a:r>
              <a:rPr lang="en-US" altLang="zh-CN" sz="1400" dirty="0"/>
              <a:t>  </a:t>
            </a:r>
            <a:r>
              <a:rPr lang="en-US" altLang="zh-CN" sz="1400" dirty="0" smtClean="0"/>
              <a:t>(2) Extension Wands</a:t>
            </a:r>
            <a:endParaRPr lang="en-US" altLang="zh-CN" sz="1400" dirty="0"/>
          </a:p>
          <a:p>
            <a:pPr algn="l">
              <a:buFontTx/>
              <a:buChar char="•"/>
            </a:pPr>
            <a:r>
              <a:rPr lang="en-US" altLang="zh-CN" sz="1400" dirty="0"/>
              <a:t>  </a:t>
            </a:r>
            <a:r>
              <a:rPr lang="en-US" altLang="zh-CN" sz="1400" dirty="0" smtClean="0"/>
              <a:t>Cartridge Filter</a:t>
            </a:r>
            <a:endParaRPr lang="en-US" altLang="zh-CN" sz="1400" dirty="0"/>
          </a:p>
          <a:p>
            <a:pPr algn="l">
              <a:buFontTx/>
              <a:buChar char="•"/>
            </a:pPr>
            <a:r>
              <a:rPr lang="en-US" altLang="zh-CN" sz="1400" dirty="0"/>
              <a:t>  </a:t>
            </a:r>
            <a:r>
              <a:rPr lang="en-US" altLang="zh-CN" sz="1400" dirty="0" smtClean="0"/>
              <a:t>Foam Wet </a:t>
            </a:r>
            <a:r>
              <a:rPr lang="en-US" altLang="zh-CN" sz="1400" dirty="0" smtClean="0"/>
              <a:t>Filter</a:t>
            </a:r>
            <a:endParaRPr lang="en-US" altLang="zh-CN" sz="1400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815578"/>
              </p:ext>
            </p:extLst>
          </p:nvPr>
        </p:nvGraphicFramePr>
        <p:xfrm>
          <a:off x="0" y="6324600"/>
          <a:ext cx="9136063" cy="548958"/>
        </p:xfrm>
        <a:graphic>
          <a:graphicData uri="http://schemas.openxmlformats.org/drawingml/2006/table">
            <a:tbl>
              <a:tblPr/>
              <a:tblGrid>
                <a:gridCol w="989013"/>
                <a:gridCol w="1446212"/>
                <a:gridCol w="779030"/>
                <a:gridCol w="1356158"/>
                <a:gridCol w="1141412"/>
                <a:gridCol w="1141413"/>
                <a:gridCol w="1141412"/>
                <a:gridCol w="1141413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Model 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Box (in.)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Qty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Weight (lbs.)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40’H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UPC 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VOC809PF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14.57 x 14.57 x 21.97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16.09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360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744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870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814953014645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522049"/>
              </p:ext>
            </p:extLst>
          </p:nvPr>
        </p:nvGraphicFramePr>
        <p:xfrm>
          <a:off x="76200" y="5391868"/>
          <a:ext cx="2560320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0160"/>
                <a:gridCol w="128016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Air Watts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165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CFM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76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Water Lift (in)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64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323012" y="5803348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600" b="1" dirty="0" smtClean="0">
                <a:ea typeface="宋体" charset="-122"/>
                <a:cs typeface="宋体" charset="-122"/>
              </a:rPr>
              <a:t>Suggested </a:t>
            </a:r>
            <a:r>
              <a:rPr kumimoji="1" lang="en-US" altLang="zh-CN" sz="1600" b="1" dirty="0">
                <a:ea typeface="宋体" charset="-122"/>
                <a:cs typeface="宋体" charset="-122"/>
              </a:rPr>
              <a:t>Retail: </a:t>
            </a:r>
            <a:r>
              <a:rPr kumimoji="1" lang="en-US" altLang="zh-CN" sz="1600" b="1" dirty="0" smtClean="0">
                <a:ea typeface="宋体" charset="-122"/>
                <a:cs typeface="宋体" charset="-122"/>
              </a:rPr>
              <a:t>$69.99</a:t>
            </a:r>
            <a:endParaRPr kumimoji="1" lang="en-US" altLang="zh-CN" sz="1600" b="1" dirty="0">
              <a:ea typeface="宋体" charset="-122"/>
              <a:cs typeface="宋体" charset="-122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78" y="2999966"/>
            <a:ext cx="2219363" cy="1354792"/>
          </a:xfrm>
          <a:prstGeom prst="rect">
            <a:avLst/>
          </a:prstGeom>
        </p:spPr>
      </p:pic>
      <p:pic>
        <p:nvPicPr>
          <p:cNvPr id="17" name="Picture 5" descr="VACMASTER LOGO blue R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34417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Connector 17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22555"/>
            <a:ext cx="2083878" cy="6845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39" y="1163544"/>
            <a:ext cx="4476450" cy="537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03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141</Words>
  <Application>Microsoft Office PowerPoint</Application>
  <PresentationFormat>On-screen Show (4:3)</PresentationFormat>
  <Paragraphs>44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ＭＳ Ｐゴシック</vt:lpstr>
      <vt:lpstr>宋体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Qualls</dc:creator>
  <cp:lastModifiedBy>Kelly Olson</cp:lastModifiedBy>
  <cp:revision>3</cp:revision>
  <dcterms:created xsi:type="dcterms:W3CDTF">2017-08-03T18:45:44Z</dcterms:created>
  <dcterms:modified xsi:type="dcterms:W3CDTF">2019-02-12T15:11:34Z</dcterms:modified>
</cp:coreProperties>
</file>