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6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96DAE9-E3D8-4059-8A62-48892926CE48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DE16F-00B6-438F-B677-3F8C47468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434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8E84CB-1840-4A8F-93F4-DBAD1EB9CB8B}" type="slidenum">
              <a:rPr lang="fr-FR" smtClean="0"/>
              <a:pPr/>
              <a:t>1</a:t>
            </a:fld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533672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052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005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463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337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250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50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140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536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602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661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920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211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152400" y="1126382"/>
            <a:ext cx="87614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b="1" dirty="0" smtClean="0"/>
              <a:t>16 Gallon 6.5 HP Wet/Dry Vac</a:t>
            </a:r>
            <a:endParaRPr lang="en-US" dirty="0"/>
          </a:p>
        </p:txBody>
      </p:sp>
      <p:sp>
        <p:nvSpPr>
          <p:cNvPr id="18438" name="Text Box 10"/>
          <p:cNvSpPr txBox="1">
            <a:spLocks noChangeArrowheads="1"/>
          </p:cNvSpPr>
          <p:nvPr/>
        </p:nvSpPr>
        <p:spPr bwMode="auto">
          <a:xfrm>
            <a:off x="6605696" y="1353009"/>
            <a:ext cx="3009583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1200" b="1" dirty="0" smtClean="0">
                <a:cs typeface="Arial" charset="0"/>
              </a:rPr>
              <a:t>Features</a:t>
            </a:r>
            <a:r>
              <a:rPr lang="en-US" altLang="zh-CN" sz="1200" dirty="0" smtClean="0">
                <a:solidFill>
                  <a:schemeClr val="bg2"/>
                </a:solidFill>
                <a:cs typeface="Arial" charset="0"/>
              </a:rPr>
              <a:t>                                                     </a:t>
            </a:r>
            <a:endParaRPr lang="en-US" altLang="zh-CN" sz="1200" dirty="0">
              <a:solidFill>
                <a:schemeClr val="bg2"/>
              </a:solidFill>
            </a:endParaRPr>
          </a:p>
          <a:p>
            <a:pPr algn="l">
              <a:buFontTx/>
              <a:buChar char="•"/>
            </a:pPr>
            <a:r>
              <a:rPr lang="en-US" altLang="zh-CN" sz="1200" b="1" dirty="0" smtClean="0"/>
              <a:t> </a:t>
            </a:r>
            <a:r>
              <a:rPr lang="en-US" altLang="zh-CN" sz="1200" b="1" dirty="0" smtClean="0">
                <a:solidFill>
                  <a:srgbClr val="0070C0"/>
                </a:solidFill>
              </a:rPr>
              <a:t> </a:t>
            </a:r>
            <a:r>
              <a:rPr lang="en-US" altLang="zh-CN" sz="1200" b="1" dirty="0" smtClean="0"/>
              <a:t>16 Gal. Polypropylene Tank</a:t>
            </a:r>
          </a:p>
          <a:p>
            <a:pPr algn="l">
              <a:buFontTx/>
              <a:buChar char="•"/>
            </a:pPr>
            <a:r>
              <a:rPr lang="en-US" altLang="zh-CN" sz="1200" b="1" dirty="0" smtClean="0"/>
              <a:t>  6.5 </a:t>
            </a:r>
            <a:r>
              <a:rPr lang="en-US" altLang="zh-CN" sz="1200" b="1" dirty="0"/>
              <a:t>Peak </a:t>
            </a:r>
            <a:r>
              <a:rPr lang="en-US" altLang="zh-CN" sz="1200" b="1" dirty="0" smtClean="0"/>
              <a:t>HP Ultimate Performance </a:t>
            </a:r>
            <a:endParaRPr lang="en-US" altLang="zh-CN" sz="1200" b="1" dirty="0" smtClean="0"/>
          </a:p>
          <a:p>
            <a:pPr algn="l"/>
            <a:r>
              <a:rPr lang="en-US" altLang="zh-CN" sz="1200" b="1" dirty="0"/>
              <a:t> </a:t>
            </a:r>
            <a:r>
              <a:rPr lang="en-US" altLang="zh-CN" sz="1200" b="1" dirty="0" smtClean="0"/>
              <a:t>   </a:t>
            </a:r>
            <a:r>
              <a:rPr lang="en-US" altLang="zh-CN" sz="1200" b="1" dirty="0" smtClean="0"/>
              <a:t>Motor</a:t>
            </a:r>
            <a:endParaRPr lang="en-US" altLang="zh-CN" sz="1200" b="1" dirty="0"/>
          </a:p>
          <a:p>
            <a:pPr algn="l">
              <a:buFontTx/>
              <a:buChar char="•"/>
            </a:pPr>
            <a:r>
              <a:rPr lang="en-US" altLang="zh-CN" sz="1200" dirty="0" smtClean="0"/>
              <a:t>  Integrated Hose Storage</a:t>
            </a:r>
            <a:endParaRPr lang="en-US" altLang="zh-CN" sz="1200" dirty="0"/>
          </a:p>
          <a:p>
            <a:pPr algn="l">
              <a:buFontTx/>
              <a:buChar char="•"/>
            </a:pPr>
            <a:r>
              <a:rPr lang="en-US" altLang="zh-CN" sz="1200" dirty="0"/>
              <a:t>  </a:t>
            </a:r>
            <a:r>
              <a:rPr lang="en-US" altLang="zh-CN" sz="1200" dirty="0" smtClean="0"/>
              <a:t>20’ Cord with Cord Wrap</a:t>
            </a:r>
          </a:p>
          <a:p>
            <a:pPr algn="l">
              <a:buFontTx/>
              <a:buChar char="•"/>
            </a:pPr>
            <a:r>
              <a:rPr lang="en-US" altLang="zh-CN" sz="1200" dirty="0" smtClean="0"/>
              <a:t>  Easily Converts to Blower</a:t>
            </a:r>
          </a:p>
          <a:p>
            <a:pPr algn="l">
              <a:buFontTx/>
              <a:buChar char="•"/>
            </a:pPr>
            <a:r>
              <a:rPr lang="en-US" altLang="zh-CN" sz="1200" dirty="0"/>
              <a:t> </a:t>
            </a:r>
            <a:r>
              <a:rPr lang="en-US" altLang="zh-CN" sz="1200" dirty="0" smtClean="0"/>
              <a:t> Extra Large Drain Port</a:t>
            </a:r>
            <a:endParaRPr lang="en-US" altLang="zh-CN" sz="1200" dirty="0"/>
          </a:p>
          <a:p>
            <a:pPr algn="l">
              <a:buFontTx/>
              <a:buChar char="•"/>
            </a:pPr>
            <a:r>
              <a:rPr lang="en-US" altLang="zh-CN" sz="1200" dirty="0" smtClean="0"/>
              <a:t>  Storage </a:t>
            </a:r>
            <a:r>
              <a:rPr lang="en-US" altLang="zh-CN" sz="1200" dirty="0"/>
              <a:t>on </a:t>
            </a:r>
            <a:r>
              <a:rPr lang="en-US" altLang="zh-CN" sz="1200" dirty="0" smtClean="0"/>
              <a:t>Casters &amp; Power </a:t>
            </a:r>
            <a:r>
              <a:rPr lang="en-US" altLang="zh-CN" sz="1200" dirty="0"/>
              <a:t>Head</a:t>
            </a:r>
          </a:p>
          <a:p>
            <a:pPr algn="l">
              <a:buFontTx/>
              <a:buChar char="•"/>
            </a:pPr>
            <a:r>
              <a:rPr lang="en-US" altLang="zh-CN" sz="1200" dirty="0"/>
              <a:t>  Large On/Off Dust Sealed Switch</a:t>
            </a:r>
          </a:p>
          <a:p>
            <a:pPr algn="l">
              <a:buFontTx/>
              <a:buChar char="•"/>
            </a:pPr>
            <a:r>
              <a:rPr lang="en-US" altLang="zh-CN" sz="1200" dirty="0"/>
              <a:t>  Balanced Top Handle Design</a:t>
            </a:r>
          </a:p>
          <a:p>
            <a:pPr algn="l">
              <a:buFontTx/>
              <a:buChar char="•"/>
            </a:pPr>
            <a:r>
              <a:rPr lang="en-US" altLang="zh-CN" sz="1200" dirty="0" smtClean="0"/>
              <a:t>  5 Year Warranty</a:t>
            </a:r>
          </a:p>
          <a:p>
            <a:pPr algn="l"/>
            <a:endParaRPr lang="en-US" altLang="zh-CN" sz="1200" b="1" dirty="0"/>
          </a:p>
          <a:p>
            <a:pPr algn="l"/>
            <a:r>
              <a:rPr lang="en-US" altLang="zh-CN" sz="1200" b="1" dirty="0"/>
              <a:t>Accessories</a:t>
            </a:r>
          </a:p>
          <a:p>
            <a:pPr algn="l">
              <a:buFontTx/>
              <a:buChar char="•"/>
            </a:pPr>
            <a:r>
              <a:rPr lang="en-US" altLang="zh-CN" sz="1200" dirty="0"/>
              <a:t>  </a:t>
            </a:r>
            <a:r>
              <a:rPr lang="en-US" altLang="zh-CN" sz="1200" dirty="0" smtClean="0"/>
              <a:t>7’ x 2-1/2” Kink Resistant EVA Hose</a:t>
            </a:r>
          </a:p>
          <a:p>
            <a:pPr algn="l">
              <a:buFontTx/>
              <a:buChar char="•"/>
            </a:pPr>
            <a:r>
              <a:rPr lang="en-US" altLang="zh-CN" sz="1200" dirty="0" smtClean="0"/>
              <a:t>  Utility Nozzle</a:t>
            </a:r>
            <a:endParaRPr lang="en-US" altLang="zh-CN" sz="1200" dirty="0"/>
          </a:p>
          <a:p>
            <a:pPr algn="l">
              <a:buFontTx/>
              <a:buChar char="•"/>
            </a:pPr>
            <a:r>
              <a:rPr lang="en-US" altLang="zh-CN" sz="1200" dirty="0"/>
              <a:t>  </a:t>
            </a:r>
            <a:r>
              <a:rPr lang="en-US" altLang="zh-CN" sz="1200" dirty="0" smtClean="0"/>
              <a:t>Floor Nozzle</a:t>
            </a:r>
          </a:p>
          <a:p>
            <a:pPr algn="l">
              <a:buFontTx/>
              <a:buChar char="•"/>
            </a:pPr>
            <a:r>
              <a:rPr lang="en-US" altLang="zh-CN" sz="1200" dirty="0"/>
              <a:t> </a:t>
            </a:r>
            <a:r>
              <a:rPr lang="en-US" altLang="zh-CN" sz="1200" dirty="0" smtClean="0"/>
              <a:t> Crevice Tool</a:t>
            </a:r>
            <a:endParaRPr lang="en-US" altLang="zh-CN" sz="1200" dirty="0"/>
          </a:p>
          <a:p>
            <a:pPr algn="l">
              <a:buFontTx/>
              <a:buChar char="•"/>
            </a:pPr>
            <a:r>
              <a:rPr lang="en-US" altLang="zh-CN" sz="1200" dirty="0"/>
              <a:t>  </a:t>
            </a:r>
            <a:r>
              <a:rPr lang="en-US" altLang="zh-CN" sz="1200" dirty="0" smtClean="0"/>
              <a:t>(</a:t>
            </a:r>
            <a:r>
              <a:rPr lang="en-US" altLang="zh-CN" sz="1200" dirty="0"/>
              <a:t>2</a:t>
            </a:r>
            <a:r>
              <a:rPr lang="en-US" altLang="zh-CN" sz="1200" dirty="0" smtClean="0"/>
              <a:t>) Extension Wands</a:t>
            </a:r>
            <a:endParaRPr lang="en-US" altLang="zh-CN" sz="1200" dirty="0"/>
          </a:p>
          <a:p>
            <a:pPr algn="l">
              <a:buFontTx/>
              <a:buChar char="•"/>
            </a:pPr>
            <a:r>
              <a:rPr lang="en-US" altLang="zh-CN" sz="1200" dirty="0"/>
              <a:t>  </a:t>
            </a:r>
            <a:r>
              <a:rPr lang="en-US" altLang="zh-CN" sz="1200" dirty="0" smtClean="0"/>
              <a:t>Fine Dust Cartridge Filter</a:t>
            </a:r>
            <a:endParaRPr lang="en-US" altLang="zh-CN" sz="1200" dirty="0"/>
          </a:p>
          <a:p>
            <a:pPr algn="l">
              <a:buFontTx/>
              <a:buChar char="•"/>
            </a:pPr>
            <a:r>
              <a:rPr lang="en-US" altLang="zh-CN" sz="1200" dirty="0"/>
              <a:t>  </a:t>
            </a:r>
            <a:r>
              <a:rPr lang="en-US" altLang="zh-CN" sz="1200" dirty="0" smtClean="0"/>
              <a:t>Foam Wet Filter</a:t>
            </a:r>
            <a:endParaRPr lang="en-US" altLang="zh-CN" sz="1200" dirty="0"/>
          </a:p>
          <a:p>
            <a:pPr algn="l">
              <a:buFontTx/>
              <a:buChar char="•"/>
            </a:pPr>
            <a:r>
              <a:rPr lang="en-US" altLang="zh-CN" sz="1200" dirty="0" smtClean="0"/>
              <a:t>  Noise </a:t>
            </a:r>
            <a:r>
              <a:rPr lang="en-US" altLang="zh-CN" sz="1200" dirty="0" smtClean="0"/>
              <a:t>Diffuser </a:t>
            </a:r>
            <a:endParaRPr lang="en-US" altLang="zh-CN" sz="1200" dirty="0"/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0092034"/>
              </p:ext>
            </p:extLst>
          </p:nvPr>
        </p:nvGraphicFramePr>
        <p:xfrm>
          <a:off x="0" y="6324600"/>
          <a:ext cx="9136063" cy="548958"/>
        </p:xfrm>
        <a:graphic>
          <a:graphicData uri="http://schemas.openxmlformats.org/drawingml/2006/table">
            <a:tbl>
              <a:tblPr/>
              <a:tblGrid>
                <a:gridCol w="1295400"/>
                <a:gridCol w="1447800"/>
                <a:gridCol w="762000"/>
                <a:gridCol w="1219200"/>
                <a:gridCol w="1066800"/>
                <a:gridCol w="1066800"/>
                <a:gridCol w="1143000"/>
                <a:gridCol w="1135063"/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Model #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Box (in.)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Qty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Weight (lbs.)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20’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40’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40’H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UPC Code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VJH1612PF 0201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19.88 x </a:t>
                      </a: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19.88 </a:t>
                      </a: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x 23.82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29.41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352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368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814953014720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394941"/>
              </p:ext>
            </p:extLst>
          </p:nvPr>
        </p:nvGraphicFramePr>
        <p:xfrm>
          <a:off x="173240" y="5331551"/>
          <a:ext cx="2560320" cy="82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0160"/>
                <a:gridCol w="1280160"/>
              </a:tblGrid>
              <a:tr h="20421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Air Watts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400</a:t>
                      </a:r>
                      <a:endParaRPr lang="en-US" sz="1200" dirty="0"/>
                    </a:p>
                  </a:txBody>
                  <a:tcPr/>
                </a:tc>
              </a:tr>
              <a:tr h="18135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CFM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150</a:t>
                      </a:r>
                      <a:endParaRPr lang="en-US" sz="1200" dirty="0"/>
                    </a:p>
                  </a:txBody>
                  <a:tcPr/>
                </a:tc>
              </a:tr>
              <a:tr h="18288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Water Lift (in)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64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605696" y="5833731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1600" b="1" dirty="0" smtClean="0">
                <a:ea typeface="宋体" charset="-122"/>
                <a:cs typeface="宋体" charset="-122"/>
              </a:rPr>
              <a:t>Suggested </a:t>
            </a:r>
            <a:r>
              <a:rPr kumimoji="1" lang="en-US" altLang="zh-CN" sz="1600" b="1" dirty="0">
                <a:ea typeface="宋体" charset="-122"/>
                <a:cs typeface="宋体" charset="-122"/>
              </a:rPr>
              <a:t>Retail: </a:t>
            </a:r>
            <a:r>
              <a:rPr kumimoji="1" lang="en-US" altLang="zh-CN" sz="1600" b="1" dirty="0" smtClean="0">
                <a:ea typeface="宋体" charset="-122"/>
                <a:cs typeface="宋体" charset="-122"/>
              </a:rPr>
              <a:t>$</a:t>
            </a:r>
            <a:r>
              <a:rPr kumimoji="1" lang="en-US" altLang="zh-CN" sz="1600" b="1" dirty="0" smtClean="0">
                <a:ea typeface="宋体" charset="-122"/>
                <a:cs typeface="宋体" charset="-122"/>
              </a:rPr>
              <a:t>129.99</a:t>
            </a:r>
            <a:endParaRPr kumimoji="1" lang="en-US" altLang="zh-CN" sz="1600" b="1" dirty="0">
              <a:ea typeface="宋体" charset="-122"/>
              <a:cs typeface="宋体" charset="-122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8" b="21111"/>
          <a:stretch/>
        </p:blipFill>
        <p:spPr>
          <a:xfrm>
            <a:off x="171103" y="3626140"/>
            <a:ext cx="2072686" cy="12666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789" y="1814674"/>
            <a:ext cx="4387440" cy="4244423"/>
          </a:xfrm>
          <a:prstGeom prst="rect">
            <a:avLst/>
          </a:prstGeom>
        </p:spPr>
      </p:pic>
      <p:pic>
        <p:nvPicPr>
          <p:cNvPr id="16" name="Picture 15" descr="CLN_16568715_Beast Logo_1216 Label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105" y="170894"/>
            <a:ext cx="2269790" cy="601090"/>
          </a:xfrm>
          <a:prstGeom prst="rect">
            <a:avLst/>
          </a:prstGeom>
        </p:spPr>
      </p:pic>
      <p:pic>
        <p:nvPicPr>
          <p:cNvPr id="17" name="Picture 16" descr="CNA Logo Black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7070" y="197573"/>
            <a:ext cx="1822164" cy="598560"/>
          </a:xfrm>
          <a:prstGeom prst="rect">
            <a:avLst/>
          </a:prstGeom>
        </p:spPr>
      </p:pic>
      <p:sp>
        <p:nvSpPr>
          <p:cNvPr id="18" name="object 5"/>
          <p:cNvSpPr/>
          <p:nvPr/>
        </p:nvSpPr>
        <p:spPr>
          <a:xfrm>
            <a:off x="0" y="887645"/>
            <a:ext cx="9144000" cy="29209"/>
          </a:xfrm>
          <a:custGeom>
            <a:avLst/>
            <a:gdLst/>
            <a:ahLst/>
            <a:cxnLst/>
            <a:rect l="l" t="t" r="r" b="b"/>
            <a:pathLst>
              <a:path w="9144000" h="29209">
                <a:moveTo>
                  <a:pt x="0" y="28955"/>
                </a:moveTo>
                <a:lnTo>
                  <a:pt x="9144000" y="28955"/>
                </a:lnTo>
                <a:lnTo>
                  <a:pt x="9144000" y="0"/>
                </a:lnTo>
                <a:lnTo>
                  <a:pt x="0" y="0"/>
                </a:lnTo>
                <a:lnTo>
                  <a:pt x="0" y="289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000000"/>
              </a:solidFill>
            </a:endParaRPr>
          </a:p>
        </p:txBody>
      </p:sp>
      <p:pic>
        <p:nvPicPr>
          <p:cNvPr id="22" name="Picture 21" descr="VMProLogo2017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5" y="132235"/>
            <a:ext cx="2501234" cy="70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74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156</Words>
  <Application>Microsoft Office PowerPoint</Application>
  <PresentationFormat>On-screen Show (4:3)</PresentationFormat>
  <Paragraphs>47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ＭＳ Ｐゴシック</vt:lpstr>
      <vt:lpstr>宋体</vt:lpstr>
      <vt:lpstr>Arial</vt:lpstr>
      <vt:lpstr>Calibri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Qualls</dc:creator>
  <cp:lastModifiedBy>Kelly Olson</cp:lastModifiedBy>
  <cp:revision>3</cp:revision>
  <dcterms:created xsi:type="dcterms:W3CDTF">2017-08-03T12:37:01Z</dcterms:created>
  <dcterms:modified xsi:type="dcterms:W3CDTF">2019-02-12T17:51:57Z</dcterms:modified>
</cp:coreProperties>
</file>