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6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52183-121C-4942-8BD0-FB00E2FCB7D0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48C570-06B9-46A8-8BA9-EE74FCFD3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2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E84CB-1840-4A8F-93F4-DBAD1EB9CB8B}" type="slidenum">
              <a:rPr lang="fr-FR" smtClean="0">
                <a:solidFill>
                  <a:srgbClr val="000000"/>
                </a:solidFill>
              </a:rPr>
              <a:pPr/>
              <a:t>1</a:t>
            </a:fld>
            <a:endParaRPr lang="fr-FR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005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67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10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022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7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77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0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06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057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21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2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3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50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94361" y="984225"/>
            <a:ext cx="8761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Gallon 5.5 Peak HP Jobsite Wet/Dry Vac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247730"/>
              </p:ext>
            </p:extLst>
          </p:nvPr>
        </p:nvGraphicFramePr>
        <p:xfrm>
          <a:off x="0" y="6300990"/>
          <a:ext cx="9136063" cy="533718"/>
        </p:xfrm>
        <a:graphic>
          <a:graphicData uri="http://schemas.openxmlformats.org/drawingml/2006/table">
            <a:tbl>
              <a:tblPr/>
              <a:tblGrid>
                <a:gridCol w="1180214"/>
                <a:gridCol w="1557670"/>
                <a:gridCol w="648586"/>
                <a:gridCol w="1217428"/>
                <a:gridCol w="1107927"/>
                <a:gridCol w="1141413"/>
                <a:gridCol w="1141412"/>
                <a:gridCol w="114141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Model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MP Box (in.)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MP 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MP Weight (lbs.)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20’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40’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40’H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UPC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/>
                        </a:rPr>
                        <a:t>VFB511B 0201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/>
                        </a:rPr>
                        <a:t>18.58 x 13.43 x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/>
                        </a:rPr>
                        <a:t>16.5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/>
                        </a:rPr>
                        <a:t>18.52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/>
                        </a:rPr>
                        <a:t>415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/>
                        </a:rPr>
                        <a:t>838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/>
                        </a:rPr>
                        <a:t>1006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814953014737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444166"/>
              </p:ext>
            </p:extLst>
          </p:nvPr>
        </p:nvGraphicFramePr>
        <p:xfrm>
          <a:off x="200198" y="5222416"/>
          <a:ext cx="1878768" cy="777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2752"/>
                <a:gridCol w="796016"/>
              </a:tblGrid>
              <a:tr h="214638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latin typeface="Arial"/>
                          <a:cs typeface="Arial"/>
                        </a:rPr>
                        <a:t>Air Watts</a:t>
                      </a:r>
                      <a:endParaRPr lang="en-US" sz="11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latin typeface="Arial"/>
                          <a:cs typeface="Arial"/>
                        </a:rPr>
                        <a:t>320</a:t>
                      </a:r>
                      <a:endParaRPr lang="en-US" sz="11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14638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latin typeface="Arial"/>
                          <a:cs typeface="Arial"/>
                        </a:rPr>
                        <a:t>CFM</a:t>
                      </a:r>
                      <a:endParaRPr lang="en-US" sz="11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latin typeface="Arial"/>
                          <a:cs typeface="Arial"/>
                        </a:rPr>
                        <a:t>102</a:t>
                      </a:r>
                      <a:endParaRPr lang="en-US" sz="11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14638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Water 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Lift (in)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82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3" name="Picture 22" descr="CLN_16568715_Beast Logo_1216 Labe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105" y="170894"/>
            <a:ext cx="2269790" cy="60109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17952" y="5872492"/>
            <a:ext cx="2346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400" b="1" dirty="0" smtClean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Suggested </a:t>
            </a:r>
            <a:r>
              <a:rPr kumimoji="1" lang="en-US" altLang="zh-CN" sz="1400" b="1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Retail: </a:t>
            </a:r>
            <a:r>
              <a:rPr kumimoji="1" lang="en-US" altLang="zh-CN" sz="1400" b="1" dirty="0" smtClean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$</a:t>
            </a:r>
            <a:r>
              <a:rPr lang="en-US" altLang="zh-CN" sz="1400" b="1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8</a:t>
            </a:r>
            <a:r>
              <a:rPr lang="en-US" altLang="zh-CN" sz="1400" b="1" dirty="0" smtClean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9.99</a:t>
            </a:r>
            <a:endParaRPr kumimoji="1" lang="en-US" altLang="zh-CN" sz="1400" b="1" dirty="0">
              <a:latin typeface="Arial" panose="020B0604020202020204" pitchFamily="34" charset="0"/>
              <a:ea typeface="宋体" charset="-122"/>
              <a:cs typeface="Arial" panose="020B0604020202020204" pitchFamily="34" charset="0"/>
            </a:endParaRPr>
          </a:p>
        </p:txBody>
      </p:sp>
      <p:pic>
        <p:nvPicPr>
          <p:cNvPr id="25" name="Picture 24" descr="CNA Logo Blac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7070" y="197573"/>
            <a:ext cx="1822164" cy="598560"/>
          </a:xfrm>
          <a:prstGeom prst="rect">
            <a:avLst/>
          </a:prstGeom>
        </p:spPr>
      </p:pic>
      <p:sp>
        <p:nvSpPr>
          <p:cNvPr id="27" name="object 5"/>
          <p:cNvSpPr/>
          <p:nvPr/>
        </p:nvSpPr>
        <p:spPr>
          <a:xfrm>
            <a:off x="0" y="887645"/>
            <a:ext cx="9144000" cy="29209"/>
          </a:xfrm>
          <a:custGeom>
            <a:avLst/>
            <a:gdLst/>
            <a:ahLst/>
            <a:cxnLst/>
            <a:rect l="l" t="t" r="r" b="b"/>
            <a:pathLst>
              <a:path w="9144000" h="29209">
                <a:moveTo>
                  <a:pt x="0" y="28955"/>
                </a:moveTo>
                <a:lnTo>
                  <a:pt x="9144000" y="28955"/>
                </a:lnTo>
                <a:lnTo>
                  <a:pt x="9144000" y="0"/>
                </a:lnTo>
                <a:lnTo>
                  <a:pt x="0" y="0"/>
                </a:lnTo>
                <a:lnTo>
                  <a:pt x="0" y="289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000000"/>
              </a:solidFill>
            </a:endParaRPr>
          </a:p>
        </p:txBody>
      </p:sp>
      <p:pic>
        <p:nvPicPr>
          <p:cNvPr id="28" name="Picture 27" descr="VMProLogo2017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5" y="132235"/>
            <a:ext cx="2501234" cy="7078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1" b="24025"/>
          <a:stretch/>
        </p:blipFill>
        <p:spPr>
          <a:xfrm>
            <a:off x="94361" y="3677389"/>
            <a:ext cx="2083162" cy="11293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174" y="1956953"/>
            <a:ext cx="4218778" cy="3455556"/>
          </a:xfrm>
          <a:prstGeom prst="rect">
            <a:avLst/>
          </a:prstGeom>
        </p:spPr>
      </p:pic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6217952" y="1484120"/>
            <a:ext cx="32004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solidFill>
                  <a:prstClr val="black"/>
                </a:solidFill>
                <a:cs typeface="Arial" charset="0"/>
              </a:rPr>
              <a:t>Features</a:t>
            </a:r>
            <a:r>
              <a:rPr lang="en-US" altLang="zh-CN" sz="1400" dirty="0">
                <a:solidFill>
                  <a:srgbClr val="EEECE1"/>
                </a:solidFill>
                <a:cs typeface="Arial" charset="0"/>
              </a:rPr>
              <a:t>                                                     </a:t>
            </a:r>
            <a:endParaRPr lang="en-US" altLang="zh-CN" sz="1400" dirty="0">
              <a:solidFill>
                <a:srgbClr val="EEECE1"/>
              </a:solidFill>
            </a:endParaRPr>
          </a:p>
          <a:p>
            <a:pPr>
              <a:buFontTx/>
              <a:buChar char="•"/>
            </a:pPr>
            <a:r>
              <a:rPr lang="en-US" altLang="zh-CN" sz="1400" b="1" dirty="0">
                <a:solidFill>
                  <a:prstClr val="black"/>
                </a:solidFill>
              </a:rPr>
              <a:t> </a:t>
            </a:r>
            <a:r>
              <a:rPr lang="en-US" altLang="zh-CN" sz="1400" b="1" dirty="0">
                <a:solidFill>
                  <a:srgbClr val="0070C0"/>
                </a:solidFill>
              </a:rPr>
              <a:t> </a:t>
            </a:r>
            <a:r>
              <a:rPr lang="en-US" altLang="zh-CN" sz="1400" b="1" dirty="0">
                <a:solidFill>
                  <a:prstClr val="black"/>
                </a:solidFill>
              </a:rPr>
              <a:t>5 Gal. Polypropylene Tank</a:t>
            </a:r>
          </a:p>
          <a:p>
            <a:pPr>
              <a:buFontTx/>
              <a:buChar char="•"/>
            </a:pPr>
            <a:r>
              <a:rPr lang="en-US" altLang="zh-CN" sz="1400" b="1" dirty="0">
                <a:solidFill>
                  <a:prstClr val="black"/>
                </a:solidFill>
              </a:rPr>
              <a:t>  Powerful 5.5 Peak HP </a:t>
            </a:r>
            <a:endParaRPr lang="en-US" altLang="zh-CN" sz="1400" b="1" dirty="0" smtClean="0">
              <a:solidFill>
                <a:prstClr val="black"/>
              </a:solidFill>
            </a:endParaRPr>
          </a:p>
          <a:p>
            <a:r>
              <a:rPr lang="en-US" altLang="zh-CN" sz="1400" b="1" dirty="0">
                <a:solidFill>
                  <a:prstClr val="black"/>
                </a:solidFill>
              </a:rPr>
              <a:t> </a:t>
            </a:r>
            <a:r>
              <a:rPr lang="en-US" altLang="zh-CN" sz="1400" b="1" dirty="0" smtClean="0">
                <a:solidFill>
                  <a:prstClr val="black"/>
                </a:solidFill>
              </a:rPr>
              <a:t>   </a:t>
            </a:r>
            <a:r>
              <a:rPr lang="en-US" altLang="zh-CN" sz="1400" b="1" dirty="0" smtClean="0">
                <a:solidFill>
                  <a:prstClr val="black"/>
                </a:solidFill>
              </a:rPr>
              <a:t>High </a:t>
            </a:r>
            <a:r>
              <a:rPr lang="en-US" altLang="zh-CN" sz="1400" b="1" dirty="0">
                <a:solidFill>
                  <a:prstClr val="black"/>
                </a:solidFill>
              </a:rPr>
              <a:t>Water Lift Motor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Integrated On-Board Hose Storage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18’ Cord with Cord Wrap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Easily Converts to Blower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Large On/Off Dust Sealed Switch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Balanced Top Handle Design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5 Year Warranty</a:t>
            </a:r>
          </a:p>
          <a:p>
            <a:pPr>
              <a:buFontTx/>
              <a:buChar char="•"/>
            </a:pPr>
            <a:endParaRPr lang="en-US" altLang="zh-CN" sz="1400" b="1" dirty="0">
              <a:solidFill>
                <a:prstClr val="black"/>
              </a:solidFill>
            </a:endParaRPr>
          </a:p>
          <a:p>
            <a:r>
              <a:rPr lang="en-US" altLang="zh-CN" sz="1400" b="1" dirty="0">
                <a:solidFill>
                  <a:prstClr val="black"/>
                </a:solidFill>
              </a:rPr>
              <a:t>Accessories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7’ x 1-7/8” Kink Resistant EVA Hose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Utility Nozzle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Crevice Tool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(1) Extension Wand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Car Nozzle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Fine Dust Cartridge Filter</a:t>
            </a:r>
          </a:p>
          <a:p>
            <a:pPr>
              <a:buFontTx/>
              <a:buChar char="•"/>
            </a:pPr>
            <a:r>
              <a:rPr lang="en-US" altLang="zh-CN" sz="1400" dirty="0">
                <a:solidFill>
                  <a:prstClr val="black"/>
                </a:solidFill>
              </a:rPr>
              <a:t>  Foam Wet Filter</a:t>
            </a:r>
          </a:p>
          <a:p>
            <a:pPr>
              <a:buFontTx/>
              <a:buChar char="•"/>
            </a:pPr>
            <a:r>
              <a:rPr lang="en-US" altLang="zh-CN" sz="1400" dirty="0" smtClean="0">
                <a:solidFill>
                  <a:prstClr val="black"/>
                </a:solidFill>
              </a:rPr>
              <a:t>  Noise </a:t>
            </a:r>
            <a:r>
              <a:rPr lang="en-US" altLang="zh-CN" sz="1400" dirty="0">
                <a:solidFill>
                  <a:prstClr val="black"/>
                </a:solidFill>
              </a:rPr>
              <a:t>Diffuser </a:t>
            </a:r>
          </a:p>
        </p:txBody>
      </p:sp>
    </p:spTree>
    <p:extLst>
      <p:ext uri="{BB962C8B-B14F-4D97-AF65-F5344CB8AC3E}">
        <p14:creationId xmlns:p14="http://schemas.microsoft.com/office/powerpoint/2010/main" val="411157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149</Words>
  <Application>Microsoft Office PowerPoint</Application>
  <PresentationFormat>On-screen Show (4:3)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宋体</vt:lpstr>
      <vt:lpstr>Arial</vt:lpstr>
      <vt:lpstr>Calibri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Qualls</dc:creator>
  <cp:lastModifiedBy>Kelly Olson</cp:lastModifiedBy>
  <cp:revision>3</cp:revision>
  <dcterms:created xsi:type="dcterms:W3CDTF">2017-08-03T12:56:22Z</dcterms:created>
  <dcterms:modified xsi:type="dcterms:W3CDTF">2019-02-12T15:37:55Z</dcterms:modified>
</cp:coreProperties>
</file>