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3" autoAdjust="0"/>
    <p:restoredTop sz="94660"/>
  </p:normalViewPr>
  <p:slideViewPr>
    <p:cSldViewPr snapToGrid="0">
      <p:cViewPr varScale="1">
        <p:scale>
          <a:sx n="89" d="100"/>
          <a:sy n="89" d="100"/>
        </p:scale>
        <p:origin x="13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C00B67-52D1-4C1B-AD04-45E013FA0578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A45196-FFEE-4067-80FE-BEA359ECF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724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8E84CB-1840-4A8F-93F4-DBAD1EB9CB8B}" type="slidenum">
              <a:rPr lang="fr-FR" smtClean="0">
                <a:solidFill>
                  <a:srgbClr val="000000"/>
                </a:solidFill>
              </a:rPr>
              <a:pPr/>
              <a:t>1</a:t>
            </a:fld>
            <a:endParaRPr lang="fr-FR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263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15E4C-886D-4F7E-BE00-5B8605DDD73B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47318-C6DD-47CC-BF03-A26582D0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58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15E4C-886D-4F7E-BE00-5B8605DDD73B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47318-C6DD-47CC-BF03-A26582D0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068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15E4C-886D-4F7E-BE00-5B8605DDD73B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47318-C6DD-47CC-BF03-A26582D0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543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15E4C-886D-4F7E-BE00-5B8605DDD73B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47318-C6DD-47CC-BF03-A26582D0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138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15E4C-886D-4F7E-BE00-5B8605DDD73B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47318-C6DD-47CC-BF03-A26582D0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041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15E4C-886D-4F7E-BE00-5B8605DDD73B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47318-C6DD-47CC-BF03-A26582D0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135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15E4C-886D-4F7E-BE00-5B8605DDD73B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47318-C6DD-47CC-BF03-A26582D0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349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15E4C-886D-4F7E-BE00-5B8605DDD73B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47318-C6DD-47CC-BF03-A26582D0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97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15E4C-886D-4F7E-BE00-5B8605DDD73B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47318-C6DD-47CC-BF03-A26582D0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25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15E4C-886D-4F7E-BE00-5B8605DDD73B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47318-C6DD-47CC-BF03-A26582D0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42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15E4C-886D-4F7E-BE00-5B8605DDD73B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47318-C6DD-47CC-BF03-A26582D0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4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15E4C-886D-4F7E-BE00-5B8605DDD73B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47318-C6DD-47CC-BF03-A26582D0B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01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87873" y="906453"/>
            <a:ext cx="513555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20V Cordless Jobsite Wet/Dry Vac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8" name="Text Box 10"/>
          <p:cNvSpPr txBox="1">
            <a:spLocks noChangeArrowheads="1"/>
          </p:cNvSpPr>
          <p:nvPr/>
        </p:nvSpPr>
        <p:spPr bwMode="auto">
          <a:xfrm>
            <a:off x="6256753" y="1325339"/>
            <a:ext cx="3122798" cy="398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Features:</a:t>
            </a:r>
            <a:r>
              <a:rPr lang="en-US" altLang="zh-CN" sz="1100" dirty="0" smtClean="0">
                <a:solidFill>
                  <a:srgbClr val="8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</a:t>
            </a:r>
            <a:endParaRPr lang="en-US" altLang="zh-CN" sz="1100" dirty="0">
              <a:solidFill>
                <a:srgbClr val="8080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zh-CN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CN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Gal. Polypropylene Tank</a:t>
            </a:r>
          </a:p>
          <a:p>
            <a:pPr>
              <a:buFontTx/>
              <a:buChar char="•"/>
            </a:pPr>
            <a:r>
              <a:rPr lang="en-US" altLang="zh-CN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20V 4.0Ah Lithium Ion Battery</a:t>
            </a:r>
          </a:p>
          <a:p>
            <a:pPr>
              <a:buFontTx/>
              <a:buChar char="•"/>
            </a:pPr>
            <a:r>
              <a:rPr lang="en-US" altLang="zh-CN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High Performance Cordless Motor  </a:t>
            </a:r>
          </a:p>
          <a:p>
            <a:pPr>
              <a:buFontTx/>
              <a:buChar char="•"/>
            </a:pPr>
            <a:r>
              <a:rPr lang="en-US" altLang="zh-CN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Integrated Hose Storage</a:t>
            </a:r>
            <a:endParaRPr lang="en-US" altLang="zh-CN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zh-CN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Cord-free Operation</a:t>
            </a:r>
          </a:p>
          <a:p>
            <a:pPr>
              <a:buFontTx/>
              <a:buChar char="•"/>
            </a:pP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Easily Converts to Blower</a:t>
            </a:r>
          </a:p>
          <a:p>
            <a:pPr>
              <a:buFontTx/>
              <a:buChar char="•"/>
            </a:pP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Floor-to-Ceiling Cleaning Solution</a:t>
            </a:r>
            <a:endParaRPr lang="en-US" altLang="zh-CN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zh-CN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Fully Enclosed Accessory Storage</a:t>
            </a:r>
            <a:endParaRPr lang="en-US" altLang="zh-CN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Large On/Off Dust Sealed Switch</a:t>
            </a:r>
          </a:p>
          <a:p>
            <a:pPr>
              <a:buFontTx/>
              <a:buChar char="•"/>
            </a:pP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Convenient Toolbox Design</a:t>
            </a:r>
          </a:p>
          <a:p>
            <a:pPr>
              <a:buFontTx/>
              <a:buChar char="•"/>
            </a:pP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Padded Shoulder Strap</a:t>
            </a:r>
          </a:p>
          <a:p>
            <a:pPr>
              <a:buFontTx/>
              <a:buChar char="•"/>
            </a:pPr>
            <a:r>
              <a:rPr lang="en-US" altLang="zh-CN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Built-in Bottle Opener</a:t>
            </a:r>
            <a:endParaRPr lang="en-US" altLang="zh-CN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zh-CN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5 Year Tool Warranty</a:t>
            </a:r>
          </a:p>
          <a:p>
            <a:pPr>
              <a:buFontTx/>
              <a:buChar char="•"/>
            </a:pPr>
            <a:endParaRPr lang="en-US" altLang="zh-CN" sz="1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Accessories:</a:t>
            </a:r>
            <a:endParaRPr lang="en-US" altLang="zh-CN" sz="1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zh-CN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US" altLang="zh-CN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1-7/8” Flex Hose</a:t>
            </a:r>
          </a:p>
          <a:p>
            <a:pPr>
              <a:buFontTx/>
              <a:buChar char="•"/>
            </a:pPr>
            <a:r>
              <a:rPr lang="en-US" altLang="zh-CN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Car/Utility Hybrid Nozzle with Brush</a:t>
            </a:r>
            <a:endParaRPr lang="en-US" altLang="zh-CN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Flexible Crevice Tool</a:t>
            </a:r>
          </a:p>
          <a:p>
            <a:pPr>
              <a:buFontTx/>
              <a:buChar char="•"/>
            </a:pP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1-7/8” to 1-1/4” Adapter</a:t>
            </a:r>
          </a:p>
          <a:p>
            <a:pPr>
              <a:buFontTx/>
              <a:buChar char="•"/>
            </a:pP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3-pc. Inflator Nozzle Adapter </a:t>
            </a:r>
            <a:endParaRPr lang="en-US" altLang="zh-CN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 Extension Wands</a:t>
            </a:r>
            <a:endParaRPr lang="en-US" altLang="zh-CN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Washable HEPA-Material Cartridge Filter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823588"/>
              </p:ext>
            </p:extLst>
          </p:nvPr>
        </p:nvGraphicFramePr>
        <p:xfrm>
          <a:off x="0" y="6324600"/>
          <a:ext cx="9136063" cy="533718"/>
        </p:xfrm>
        <a:graphic>
          <a:graphicData uri="http://schemas.openxmlformats.org/drawingml/2006/table">
            <a:tbl>
              <a:tblPr/>
              <a:tblGrid>
                <a:gridCol w="1163297"/>
                <a:gridCol w="1271928"/>
                <a:gridCol w="779030"/>
                <a:gridCol w="1356158"/>
                <a:gridCol w="1141412"/>
                <a:gridCol w="1141413"/>
                <a:gridCol w="1141412"/>
                <a:gridCol w="1141413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Model #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MP Box (in.)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MP Qty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MP Weight (lbs.)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20’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40’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40’H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UPC 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DVTB204 0201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21.8 x 10.8 x 13.2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16.7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560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1130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1340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814953015413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</a:tr>
            </a:tbl>
          </a:graphicData>
        </a:graphic>
      </p:graphicFrame>
      <p:cxnSp>
        <p:nvCxnSpPr>
          <p:cNvPr id="20" name="Straight Connector 19"/>
          <p:cNvCxnSpPr/>
          <p:nvPr/>
        </p:nvCxnSpPr>
        <p:spPr>
          <a:xfrm>
            <a:off x="0" y="86193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Table 13"/>
          <p:cNvGraphicFramePr>
            <a:graphicFrameLocks noGrp="1"/>
          </p:cNvGraphicFramePr>
          <p:nvPr>
            <p:extLst/>
          </p:nvPr>
        </p:nvGraphicFramePr>
        <p:xfrm>
          <a:off x="88605" y="5391305"/>
          <a:ext cx="1812898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2874"/>
                <a:gridCol w="700024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/>
                          <a:cs typeface="Arial"/>
                        </a:rPr>
                        <a:t>Air Watts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/>
                          <a:cs typeface="Arial"/>
                        </a:rPr>
                        <a:t>115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/>
                          <a:cs typeface="Arial"/>
                        </a:rPr>
                        <a:t>CFM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/>
                          <a:cs typeface="Arial"/>
                        </a:rPr>
                        <a:t>59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/>
                          <a:cs typeface="Arial"/>
                        </a:rPr>
                        <a:t>Water Lift (in)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/>
                          <a:cs typeface="Arial"/>
                        </a:rPr>
                        <a:t>52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4" name="Picture 23" descr="CNA Logo Blac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7070" y="197573"/>
            <a:ext cx="1822164" cy="598560"/>
          </a:xfrm>
          <a:prstGeom prst="rect">
            <a:avLst/>
          </a:prstGeom>
        </p:spPr>
      </p:pic>
      <p:pic>
        <p:nvPicPr>
          <p:cNvPr id="25" name="Picture 24" descr="VMProLogo2017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903"/>
            <a:ext cx="2490651" cy="70490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256753" y="5581850"/>
            <a:ext cx="3274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000000"/>
                </a:solidFill>
                <a:ea typeface="宋体" charset="-122"/>
                <a:cs typeface="宋体" charset="-122"/>
              </a:rPr>
              <a:t>Suggested </a:t>
            </a:r>
            <a:r>
              <a:rPr lang="en-US" altLang="zh-CN" sz="1600" b="1" dirty="0">
                <a:solidFill>
                  <a:srgbClr val="000000"/>
                </a:solidFill>
                <a:ea typeface="宋体" charset="-122"/>
                <a:cs typeface="宋体" charset="-122"/>
              </a:rPr>
              <a:t>Retail: </a:t>
            </a:r>
            <a:r>
              <a:rPr lang="en-US" altLang="zh-CN" sz="1600" b="1" dirty="0" smtClean="0">
                <a:solidFill>
                  <a:srgbClr val="000000"/>
                </a:solidFill>
                <a:ea typeface="宋体" charset="-122"/>
                <a:cs typeface="宋体" charset="-122"/>
              </a:rPr>
              <a:t>$149.00</a:t>
            </a:r>
            <a:endParaRPr lang="en-US" altLang="zh-CN" sz="1600" b="1" dirty="0">
              <a:solidFill>
                <a:srgbClr val="000000"/>
              </a:solidFill>
              <a:ea typeface="宋体" charset="-122"/>
              <a:cs typeface="宋体" charset="-122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292" y="1505431"/>
            <a:ext cx="4175672" cy="4175672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0" y="2381673"/>
            <a:ext cx="2096219" cy="2154222"/>
            <a:chOff x="0" y="2191809"/>
            <a:chExt cx="2096219" cy="215422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191809"/>
              <a:ext cx="2096219" cy="209621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07" t="29410" r="26604" b="25731"/>
            <a:stretch/>
          </p:blipFill>
          <p:spPr>
            <a:xfrm>
              <a:off x="591039" y="4000975"/>
              <a:ext cx="482291" cy="319178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62" t="25024" r="26226" b="20637"/>
            <a:stretch/>
          </p:blipFill>
          <p:spPr>
            <a:xfrm>
              <a:off x="1237542" y="4000975"/>
              <a:ext cx="426827" cy="3450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168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166</Words>
  <Application>Microsoft Office PowerPoint</Application>
  <PresentationFormat>On-screen Show (4:3)</PresentationFormat>
  <Paragraphs>48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ＭＳ Ｐゴシック</vt:lpstr>
      <vt:lpstr>宋体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Olson</dc:creator>
  <cp:lastModifiedBy>Kelly Olson</cp:lastModifiedBy>
  <cp:revision>4</cp:revision>
  <dcterms:created xsi:type="dcterms:W3CDTF">2018-08-09T17:47:36Z</dcterms:created>
  <dcterms:modified xsi:type="dcterms:W3CDTF">2019-02-12T15:44:49Z</dcterms:modified>
</cp:coreProperties>
</file>